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66" r:id="rId3"/>
    <p:sldId id="257" r:id="rId4"/>
    <p:sldId id="258" r:id="rId5"/>
    <p:sldId id="260" r:id="rId6"/>
    <p:sldId id="261" r:id="rId7"/>
    <p:sldId id="262" r:id="rId8"/>
    <p:sldId id="267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33"/>
    <a:srgbClr val="16B8EA"/>
    <a:srgbClr val="00FFFF"/>
    <a:srgbClr val="49DF57"/>
    <a:srgbClr val="EE8E2E"/>
    <a:srgbClr val="FF3300"/>
    <a:srgbClr val="FF99FF"/>
    <a:srgbClr val="F6ACE6"/>
    <a:srgbClr val="A8F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80" autoAdjust="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C6B29-C65E-4B1D-9A8B-73DAC5D6B6EF}" type="datetimeFigureOut">
              <a:rPr lang="uk-UA" smtClean="0"/>
              <a:t>03.02.2020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31FB5-71FE-4D3E-9629-186FFA59B4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165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31FB5-71FE-4D3E-9629-186FFA59B437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255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828-95E1-4E60-8FCF-BD13C3B69EBF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060-E9B2-4138-BDAB-D90D125AD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9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828-95E1-4E60-8FCF-BD13C3B69EBF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060-E9B2-4138-BDAB-D90D125AD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4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828-95E1-4E60-8FCF-BD13C3B69EBF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060-E9B2-4138-BDAB-D90D125AD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68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E7399-0498-4AFA-91B9-7C9DF000B9F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3EDF1-9EF3-4A92-9C29-4A0895EC322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55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6E908-BD56-426D-903E-46E2C82807D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75420-5397-45C9-BA2D-057868968BA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2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FE910-E727-4FA8-86F1-0A233B3F7C4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475C4-0FAD-4F13-BBA7-F82F691FBDA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30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782DD-FDAA-4B7F-B98B-8535043A9D0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D8254-AFD2-47CC-9132-E90FFA32D26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16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9633C-0EE6-4200-9FE0-979197565D1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A31BC-2719-4531-8E50-DBAB45ABDD1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62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95FB4-8603-4491-A3CE-4F512478480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2E3D9-9A63-42EA-A08A-24D4FFC446E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78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27909-D491-440F-A33A-AE51052E43F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D3C04-EAE5-401D-8340-F6848953A08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7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A9F80-525B-4A52-8E3A-243BFAF6223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FDFB0-21CB-45E3-A365-4381F480BC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9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828-95E1-4E60-8FCF-BD13C3B69EBF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060-E9B2-4138-BDAB-D90D125AD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527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E1C83-AB61-4F2A-9CBE-E9B1A90C2BE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A5D03-E2D4-407E-80FE-B21138F196F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6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D5943-2859-4F8D-92FD-6A7694D1818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431C1-DDF5-4FB9-AAB9-3FAEA4D9CF5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05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F582D-5639-4230-8DE0-B32F4A4DC3C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646B3-241E-480D-A3CD-134DF5B22EF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9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828-95E1-4E60-8FCF-BD13C3B69EBF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060-E9B2-4138-BDAB-D90D125AD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7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828-95E1-4E60-8FCF-BD13C3B69EBF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060-E9B2-4138-BDAB-D90D125AD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74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828-95E1-4E60-8FCF-BD13C3B69EBF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060-E9B2-4138-BDAB-D90D125AD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17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828-95E1-4E60-8FCF-BD13C3B69EBF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060-E9B2-4138-BDAB-D90D125AD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13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828-95E1-4E60-8FCF-BD13C3B69EBF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060-E9B2-4138-BDAB-D90D125AD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20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828-95E1-4E60-8FCF-BD13C3B69EBF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060-E9B2-4138-BDAB-D90D125AD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0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828-95E1-4E60-8FCF-BD13C3B69EBF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0060-E9B2-4138-BDAB-D90D125AD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32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16B8EA"/>
            </a:gs>
            <a:gs pos="50825">
              <a:srgbClr val="49DF57"/>
            </a:gs>
            <a:gs pos="18500">
              <a:srgbClr val="EE8E2E"/>
            </a:gs>
            <a:gs pos="0">
              <a:srgbClr val="FF3300"/>
            </a:gs>
            <a:gs pos="37000">
              <a:srgbClr val="FFFF00"/>
            </a:gs>
            <a:gs pos="68000">
              <a:srgbClr val="00FFFF"/>
            </a:gs>
            <a:gs pos="97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30828-95E1-4E60-8FCF-BD13C3B69EBF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D0060-E9B2-4138-BDAB-D90D125AD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45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16B8EA"/>
            </a:gs>
            <a:gs pos="50825">
              <a:srgbClr val="49DF57"/>
            </a:gs>
            <a:gs pos="18500">
              <a:srgbClr val="EE8E2E"/>
            </a:gs>
            <a:gs pos="0">
              <a:srgbClr val="FF3300"/>
            </a:gs>
            <a:gs pos="37000">
              <a:srgbClr val="FFFF00"/>
            </a:gs>
            <a:gs pos="68000">
              <a:srgbClr val="00FFFF"/>
            </a:gs>
            <a:gs pos="97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5F1919-C178-4E2A-94EB-FF471096122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8D13F8-2068-4EB9-9755-285ED85621C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56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.ua/url?sa=t&amp;rct=j&amp;q=&amp;esrc=s&amp;source=web&amp;cd=12&amp;ved=2ahUKEwi_0LmuqfLfAhUSs4sKHQSGAlQQFjALegQIABAB&amp;url=https://nvmk.org.ua/1146-mi-za-zdoroviy-sposib-zhittya.html&amp;usg=AOvVaw0N5opt5EbtjULrk9fLm-1o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.ua/url?sa=t&amp;rct=j&amp;q=&amp;esrc=s&amp;source=web&amp;cd=3&amp;ved=0ahUKEwitwfStxPDZAhVDyqQKHXhcBAcQFgg_MAI&amp;url=http://lubbook.org/book_311_glava_12_2.Prosv%D1%96tni%D1%81ko-vikhovn%D1%96_g.html&amp;usg=AOvVaw0LndEdQ9zFKfyI6vSWTwJJ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8.jpeg"/><Relationship Id="rId5" Type="http://schemas.openxmlformats.org/officeDocument/2006/relationships/image" Target="../media/image13.jpeg"/><Relationship Id="rId15" Type="http://schemas.openxmlformats.org/officeDocument/2006/relationships/image" Target="../media/image21.png"/><Relationship Id="rId10" Type="http://schemas.microsoft.com/office/2007/relationships/hdphoto" Target="../media/hdphoto1.wdp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691640" y="0"/>
            <a:ext cx="9201873" cy="69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</a:rPr>
              <a:t>Тиждень психологічної служби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122447"/>
              </p:ext>
            </p:extLst>
          </p:nvPr>
        </p:nvGraphicFramePr>
        <p:xfrm>
          <a:off x="1427019" y="601255"/>
          <a:ext cx="9466495" cy="6211368"/>
        </p:xfrm>
        <a:graphic>
          <a:graphicData uri="http://schemas.openxmlformats.org/drawingml/2006/table">
            <a:tbl>
              <a:tblPr firstRow="1" firstCol="1" bandRow="1"/>
              <a:tblGrid>
                <a:gridCol w="1247856"/>
                <a:gridCol w="1165520"/>
                <a:gridCol w="3275960"/>
                <a:gridCol w="1435937"/>
                <a:gridCol w="2341222"/>
              </a:tblGrid>
              <a:tr h="156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</a:t>
                      </a:r>
                      <a:r>
                        <a:rPr lang="ru-RU" sz="105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проведення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дня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Учасники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Відповідальний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239606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27.01.2020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понеділок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«</a:t>
                      </a:r>
                      <a:r>
                        <a:rPr lang="ru-RU" sz="1050" b="1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Ми – за здоровий спосіб життя!</a:t>
                      </a:r>
                      <a:r>
                        <a:rPr lang="uk-UA" sz="1050" b="1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»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Скринька «Пожирач неприємностей»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учні 1-11 класи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сихолог</a:t>
                      </a: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соціальний педагог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</a:tr>
              <a:tr h="35980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Мозковий штурм + візуалізація «Шкідлива та корисна їжа»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учні 6 класів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сихолог</a:t>
                      </a: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соціальний педагог, педагог-організатор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</a:tr>
              <a:tr h="35980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Перегляд фільму «Підлітковий алкоголізм» та анкетування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учні 7 класів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сихолог</a:t>
                      </a: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соціальний педагог, педагог-організатор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</a:tr>
              <a:tr h="47921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Перегляд фільму: «Нове життя», презентація ««Легкі»» наркотики» та обговорення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учні 8 класів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сихолог</a:t>
                      </a: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соціальний педагог, педагог-організатор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</a:tr>
              <a:tr h="35980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Перегляд відео: «Повернення» (торгівля людьми)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учні 10 класів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сихолог</a:t>
                      </a: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соціальний педагог, педагог-організатор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</a:tr>
              <a:tr h="239606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28.01.2020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вівторок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«Ні, насиллю!»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Мозковий штурм «Щаслива родина!»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учні 3 класів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сихолог</a:t>
                      </a: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соц.педагог, кл.керівники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35980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Мозковий штурм «Твори добро»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учні 1-2 класів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сихолог</a:t>
                      </a: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соціальний педагог, </a:t>
                      </a:r>
                      <a:r>
                        <a:rPr lang="uk-UA" sz="10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кл.керівники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35980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Пам’ятка учням «Вчимося захищати себе від насильства»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учні гімназії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сихолог</a:t>
                      </a: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соціальний педагог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35980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Рекомендації батькам з профілактики домашнього насильства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батьки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сихолог</a:t>
                      </a: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соціальний педагог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359806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uk-UA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uk-UA" sz="105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«Життя – найцінніший скарб»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 «День толерантності»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учні 1-11 класів, вчителі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сихолог</a:t>
                      </a: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соціальний педагог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960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Тренінг «Навчись управляти своїми емоціями»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учні 11х кл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сихолог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960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Мозковий штурм «Любов до себе це…»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учні 4 класів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сихолог</a:t>
                      </a: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соціальний педагог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2599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Тренінг «Вплив гендерної поведінки на «Особистість»»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учні 9-11 класів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сихолог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9606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uk-UA" sz="105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30.01.2020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D0D0D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50" b="1" dirty="0" err="1">
                          <a:solidFill>
                            <a:srgbClr val="0D0D0D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Подаруй</a:t>
                      </a:r>
                      <a:r>
                        <a:rPr lang="ru-RU" sz="1050" b="1" dirty="0">
                          <a:solidFill>
                            <a:srgbClr val="0D0D0D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050" b="1" dirty="0">
                          <a:solidFill>
                            <a:srgbClr val="0D0D0D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D0D0D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0D0D0D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посмішку</a:t>
                      </a:r>
                      <a:r>
                        <a:rPr lang="ru-RU" sz="1050" b="1" dirty="0">
                          <a:solidFill>
                            <a:srgbClr val="0D0D0D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050" b="1" dirty="0">
                          <a:solidFill>
                            <a:srgbClr val="0D0D0D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D0D0D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050" b="1" dirty="0">
                          <a:solidFill>
                            <a:srgbClr val="0D0D0D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людям»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rgbClr val="0D0D0D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Проведення а</a:t>
                      </a:r>
                      <a:r>
                        <a:rPr lang="ru-RU" sz="1050">
                          <a:solidFill>
                            <a:srgbClr val="0D0D0D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кці</a:t>
                      </a:r>
                      <a:r>
                        <a:rPr lang="uk-UA" sz="1050">
                          <a:solidFill>
                            <a:srgbClr val="0D0D0D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ї</a:t>
                      </a:r>
                      <a:r>
                        <a:rPr lang="ru-RU" sz="1050">
                          <a:solidFill>
                            <a:srgbClr val="0D0D0D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«Подаруй посмішку людям»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учні гімназії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сихолог</a:t>
                      </a: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соціальний педагог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980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Профілактичний захід </a:t>
                      </a:r>
                      <a:r>
                        <a:rPr lang="uk-UA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«Позитивне мислення – щасливе життя!»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учні 6х класів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сихолог</a:t>
                      </a: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соціальний педагог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960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Цікаві факти про «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Цілющі можливості сміху</a:t>
                      </a: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батьки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сихолог</a:t>
                      </a: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соціальний педагог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716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Вправа «Галактика мрій»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учні гімназії, батьки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сихолог</a:t>
                      </a: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соціальний педагог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19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31.01.2020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en-US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05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ятниця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Підбиття підсумків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психолог, соціальний педагог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79" marR="25579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82435"/>
            <a:ext cx="2762252" cy="22998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20836088">
            <a:off x="10826045" y="296941"/>
            <a:ext cx="1294108" cy="79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8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44" y="247891"/>
            <a:ext cx="11291455" cy="278071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	з </a:t>
            </a: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27.01.2020 по 31.01.2020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гімназії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відбувся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тиждень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психологічної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служби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, в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ході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якого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проведені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різноманітні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заходи.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Найяскравішими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були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27.01</a:t>
            </a:r>
            <a:r>
              <a:rPr lang="uk-UA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. </a:t>
            </a:r>
            <a:r>
              <a:rPr lang="uk-UA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 </a:t>
            </a:r>
            <a:r>
              <a:rPr lang="uk-UA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актовій залі відбулася </a:t>
            </a:r>
            <a:r>
              <a:rPr lang="uk-UA" i="1" u="sng" dirty="0" err="1">
                <a:solidFill>
                  <a:srgbClr val="0070C0"/>
                </a:solidFill>
                <a:latin typeface="+mj-lt"/>
              </a:rPr>
              <a:t>просвітницько</a:t>
            </a:r>
            <a:r>
              <a:rPr lang="uk-UA" i="1" u="sng" dirty="0">
                <a:solidFill>
                  <a:srgbClr val="0070C0"/>
                </a:solidFill>
                <a:latin typeface="+mj-lt"/>
              </a:rPr>
              <a:t>-</a:t>
            </a:r>
            <a:r>
              <a:rPr lang="uk-UA" i="1" dirty="0">
                <a:solidFill>
                  <a:srgbClr val="0070C0"/>
                </a:solidFill>
                <a:latin typeface="+mj-lt"/>
                <a:hlinkClick r:id="rId2"/>
              </a:rPr>
              <a:t>профілактична годин</a:t>
            </a:r>
            <a:r>
              <a:rPr lang="uk-UA" i="1" u="sng" dirty="0">
                <a:solidFill>
                  <a:srgbClr val="0070C0"/>
                </a:solidFill>
                <a:latin typeface="+mj-lt"/>
              </a:rPr>
              <a:t>а</a:t>
            </a:r>
            <a:r>
              <a:rPr lang="uk-UA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«Шкідлива та корисна їжа»</a:t>
            </a:r>
            <a:r>
              <a:rPr lang="uk-UA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для учнів 6 </a:t>
            </a:r>
            <a:r>
              <a:rPr lang="uk-UA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В,Г </a:t>
            </a:r>
            <a:r>
              <a:rPr lang="uk-UA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класів, де діти ознайомились з складовими їжі, принципами раціонального  харчування,</a:t>
            </a:r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 </a:t>
            </a:r>
            <a:r>
              <a:rPr lang="uk-UA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харчовими добавками тощо. В групах намалювали та захистили міні проекти з цієї теми.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2048" b="402"/>
          <a:stretch/>
        </p:blipFill>
        <p:spPr>
          <a:xfrm rot="10800000">
            <a:off x="-2" y="3316168"/>
            <a:ext cx="4170219" cy="3541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30159"/>
          <a:stretch/>
        </p:blipFill>
        <p:spPr>
          <a:xfrm rot="5400000">
            <a:off x="6527223" y="3784025"/>
            <a:ext cx="3515586" cy="2632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t="10433" b="11196"/>
          <a:stretch/>
        </p:blipFill>
        <p:spPr>
          <a:xfrm rot="5400000">
            <a:off x="3775364" y="3737264"/>
            <a:ext cx="3532906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" t="12629" b="6484"/>
          <a:stretch/>
        </p:blipFill>
        <p:spPr>
          <a:xfrm rot="5400000">
            <a:off x="9166514" y="3849834"/>
            <a:ext cx="3515585" cy="2535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8830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16B8EA"/>
            </a:gs>
            <a:gs pos="50825">
              <a:srgbClr val="49DF57"/>
            </a:gs>
            <a:gs pos="18500">
              <a:srgbClr val="EE8E2E"/>
            </a:gs>
            <a:gs pos="0">
              <a:srgbClr val="FF3300"/>
            </a:gs>
            <a:gs pos="37000">
              <a:srgbClr val="FFFF00"/>
            </a:gs>
            <a:gs pos="68000">
              <a:srgbClr val="00FFFF"/>
            </a:gs>
            <a:gs pos="97000">
              <a:srgbClr val="7030A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982" y="498764"/>
            <a:ext cx="11942618" cy="613063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i="1" dirty="0" smtClean="0"/>
              <a:t>	</a:t>
            </a:r>
            <a:r>
              <a:rPr lang="ru-RU" b="1" i="1" dirty="0" smtClean="0"/>
              <a:t>28.01. </a:t>
            </a:r>
            <a:r>
              <a:rPr lang="ru-RU" i="1" dirty="0" smtClean="0"/>
              <a:t>в </a:t>
            </a:r>
            <a:r>
              <a:rPr lang="ru-RU" i="1" dirty="0" err="1" smtClean="0"/>
              <a:t>актовій</a:t>
            </a:r>
            <a:r>
              <a:rPr lang="ru-RU" i="1" dirty="0" smtClean="0"/>
              <a:t> </a:t>
            </a:r>
            <a:r>
              <a:rPr lang="ru-RU" i="1" dirty="0" err="1" smtClean="0"/>
              <a:t>залі</a:t>
            </a:r>
            <a:r>
              <a:rPr lang="ru-RU" i="1" dirty="0" smtClean="0"/>
              <a:t> </a:t>
            </a:r>
            <a:r>
              <a:rPr lang="ru-RU" i="1" dirty="0" err="1" smtClean="0"/>
              <a:t>відбулася</a:t>
            </a:r>
            <a:r>
              <a:rPr lang="ru-RU" i="1" dirty="0" smtClean="0"/>
              <a:t> </a:t>
            </a:r>
            <a:r>
              <a:rPr lang="ru-RU" i="1" dirty="0" err="1" smtClean="0"/>
              <a:t>профілактична</a:t>
            </a:r>
            <a:r>
              <a:rPr lang="ru-RU" i="1" dirty="0" smtClean="0"/>
              <a:t> </a:t>
            </a:r>
            <a:r>
              <a:rPr lang="ru-RU" i="1" dirty="0" err="1" smtClean="0"/>
              <a:t>бесіда</a:t>
            </a:r>
            <a:r>
              <a:rPr lang="ru-RU" i="1" dirty="0" smtClean="0"/>
              <a:t> з </a:t>
            </a:r>
            <a:r>
              <a:rPr lang="ru-RU" i="1" dirty="0" err="1" smtClean="0"/>
              <a:t>учнями</a:t>
            </a:r>
            <a:r>
              <a:rPr lang="ru-RU" i="1" dirty="0" smtClean="0"/>
              <a:t> </a:t>
            </a:r>
            <a:r>
              <a:rPr lang="ru-RU" i="1" dirty="0" err="1" smtClean="0"/>
              <a:t>паралелі</a:t>
            </a:r>
            <a:r>
              <a:rPr lang="ru-RU" i="1" dirty="0" smtClean="0"/>
              <a:t> 8х </a:t>
            </a:r>
            <a:r>
              <a:rPr lang="ru-RU" i="1" dirty="0" err="1" smtClean="0"/>
              <a:t>класів</a:t>
            </a:r>
            <a:r>
              <a:rPr lang="ru-RU" i="1" dirty="0" smtClean="0"/>
              <a:t> на тему </a:t>
            </a:r>
            <a:r>
              <a:rPr lang="ru-RU" b="1" i="1" dirty="0" smtClean="0"/>
              <a:t>«Наркотики. </a:t>
            </a:r>
            <a:r>
              <a:rPr lang="ru-RU" b="1" i="1" dirty="0" err="1" smtClean="0"/>
              <a:t>Їх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наслідки</a:t>
            </a:r>
            <a:r>
              <a:rPr lang="ru-RU" b="1" i="1" dirty="0" smtClean="0"/>
              <a:t>».</a:t>
            </a:r>
            <a:r>
              <a:rPr lang="ru-RU" i="1" dirty="0" smtClean="0"/>
              <a:t> </a:t>
            </a:r>
            <a:r>
              <a:rPr lang="ru-RU" i="1" dirty="0" err="1" smtClean="0"/>
              <a:t>Також</a:t>
            </a:r>
            <a:r>
              <a:rPr lang="ru-RU" i="1" dirty="0" smtClean="0"/>
              <a:t> </a:t>
            </a:r>
            <a:r>
              <a:rPr lang="ru-RU" i="1" dirty="0" err="1" smtClean="0"/>
              <a:t>переглянули</a:t>
            </a:r>
            <a:r>
              <a:rPr lang="ru-RU" i="1" dirty="0" smtClean="0"/>
              <a:t> </a:t>
            </a:r>
            <a:r>
              <a:rPr lang="ru-RU" i="1" dirty="0" err="1" smtClean="0"/>
              <a:t>фільм</a:t>
            </a:r>
            <a:r>
              <a:rPr lang="ru-RU" i="1" dirty="0" smtClean="0"/>
              <a:t> «10 причин за </a:t>
            </a:r>
            <a:r>
              <a:rPr lang="ru-RU" i="1" dirty="0" err="1" smtClean="0"/>
              <a:t>якими</a:t>
            </a:r>
            <a:r>
              <a:rPr lang="ru-RU" i="1" dirty="0" smtClean="0"/>
              <a:t> не </a:t>
            </a:r>
            <a:r>
              <a:rPr lang="ru-RU" i="1" dirty="0" err="1" smtClean="0"/>
              <a:t>варто</a:t>
            </a:r>
            <a:r>
              <a:rPr lang="ru-RU" i="1" dirty="0" smtClean="0"/>
              <a:t> </a:t>
            </a:r>
            <a:r>
              <a:rPr lang="ru-RU" i="1" dirty="0" err="1" smtClean="0"/>
              <a:t>пробувати</a:t>
            </a:r>
            <a:r>
              <a:rPr lang="ru-RU" i="1" dirty="0" smtClean="0"/>
              <a:t> наркотики»  та </a:t>
            </a:r>
            <a:r>
              <a:rPr lang="ru-RU" i="1" dirty="0" err="1" smtClean="0"/>
              <a:t>відповіли</a:t>
            </a:r>
            <a:r>
              <a:rPr lang="ru-RU" i="1" dirty="0" smtClean="0"/>
              <a:t> на </a:t>
            </a:r>
            <a:r>
              <a:rPr lang="ru-RU" i="1" dirty="0" err="1" smtClean="0"/>
              <a:t>анонімне</a:t>
            </a:r>
            <a:r>
              <a:rPr lang="ru-RU" i="1" dirty="0" smtClean="0"/>
              <a:t> </a:t>
            </a:r>
            <a:r>
              <a:rPr lang="ru-RU" i="1" dirty="0" err="1" smtClean="0"/>
              <a:t>анкетування</a:t>
            </a:r>
            <a:r>
              <a:rPr lang="ru-RU" i="1" dirty="0" smtClean="0"/>
              <a:t>. </a:t>
            </a:r>
            <a:r>
              <a:rPr lang="ru-RU" i="1" u="sng" dirty="0" err="1" smtClean="0"/>
              <a:t>Головний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висновок</a:t>
            </a:r>
            <a:r>
              <a:rPr lang="ru-RU" i="1" u="sng" dirty="0" smtClean="0"/>
              <a:t>, </a:t>
            </a:r>
            <a:r>
              <a:rPr lang="ru-RU" i="1" u="sng" dirty="0" err="1" smtClean="0"/>
              <a:t>який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зроблено</a:t>
            </a:r>
            <a:r>
              <a:rPr lang="ru-RU" i="1" u="sng" dirty="0" smtClean="0"/>
              <a:t> – «Легких </a:t>
            </a:r>
            <a:r>
              <a:rPr lang="ru-RU" i="1" u="sng" dirty="0" err="1" smtClean="0"/>
              <a:t>наркотиків</a:t>
            </a:r>
            <a:r>
              <a:rPr lang="ru-RU" i="1" u="sng" dirty="0" smtClean="0"/>
              <a:t> не </a:t>
            </a:r>
            <a:r>
              <a:rPr lang="ru-RU" i="1" u="sng" dirty="0" err="1" smtClean="0"/>
              <a:t>буває</a:t>
            </a:r>
            <a:r>
              <a:rPr lang="ru-RU" i="1" u="sng" dirty="0" smtClean="0"/>
              <a:t>!»</a:t>
            </a:r>
            <a:r>
              <a:rPr lang="ru-RU" b="1" i="1" dirty="0"/>
              <a:t> </a:t>
            </a:r>
            <a:endParaRPr lang="ru-RU" b="1" i="1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/>
              <a:t>	А 29.01</a:t>
            </a:r>
            <a:r>
              <a:rPr lang="ru-RU" b="1" i="1" dirty="0"/>
              <a:t>. </a:t>
            </a:r>
            <a:r>
              <a:rPr lang="ru-RU" i="1" dirty="0"/>
              <a:t>в </a:t>
            </a:r>
            <a:r>
              <a:rPr lang="ru-RU" i="1" dirty="0" err="1"/>
              <a:t>актовій</a:t>
            </a:r>
            <a:r>
              <a:rPr lang="ru-RU" i="1" dirty="0"/>
              <a:t> </a:t>
            </a:r>
            <a:r>
              <a:rPr lang="ru-RU" i="1" dirty="0" err="1"/>
              <a:t>залі</a:t>
            </a:r>
            <a:r>
              <a:rPr lang="ru-RU" i="1" dirty="0"/>
              <a:t> </a:t>
            </a:r>
            <a:r>
              <a:rPr lang="ru-RU" i="1" dirty="0" err="1"/>
              <a:t>учні</a:t>
            </a:r>
            <a:r>
              <a:rPr lang="ru-RU" i="1" dirty="0"/>
              <a:t> </a:t>
            </a:r>
            <a:r>
              <a:rPr lang="ru-RU" i="1" dirty="0" err="1"/>
              <a:t>паралелі</a:t>
            </a:r>
            <a:r>
              <a:rPr lang="ru-RU" i="1" dirty="0"/>
              <a:t> 7х </a:t>
            </a:r>
            <a:r>
              <a:rPr lang="ru-RU" i="1" dirty="0" err="1"/>
              <a:t>класів</a:t>
            </a:r>
            <a:r>
              <a:rPr lang="ru-RU" i="1" dirty="0"/>
              <a:t> </a:t>
            </a:r>
            <a:r>
              <a:rPr lang="ru-RU" i="1" dirty="0" err="1"/>
              <a:t>спілкувалися</a:t>
            </a:r>
            <a:r>
              <a:rPr lang="ru-RU" i="1" dirty="0"/>
              <a:t> з психологом </a:t>
            </a:r>
            <a:r>
              <a:rPr lang="ru-RU" i="1" dirty="0" err="1"/>
              <a:t>щодо</a:t>
            </a:r>
            <a:r>
              <a:rPr lang="ru-RU" i="1" dirty="0"/>
              <a:t> </a:t>
            </a:r>
            <a:r>
              <a:rPr lang="ru-RU" i="1" dirty="0" err="1"/>
              <a:t>шкідливості</a:t>
            </a:r>
            <a:r>
              <a:rPr lang="ru-RU" i="1" dirty="0"/>
              <a:t> алкоголю, причин </a:t>
            </a:r>
            <a:r>
              <a:rPr lang="ru-RU" i="1" dirty="0" err="1"/>
              <a:t>приймання</a:t>
            </a:r>
            <a:r>
              <a:rPr lang="ru-RU" i="1" dirty="0"/>
              <a:t> та </a:t>
            </a:r>
            <a:r>
              <a:rPr lang="ru-RU" i="1" dirty="0" err="1"/>
              <a:t>існуючих</a:t>
            </a:r>
            <a:r>
              <a:rPr lang="ru-RU" i="1" dirty="0"/>
              <a:t> </a:t>
            </a:r>
            <a:r>
              <a:rPr lang="ru-RU" i="1" dirty="0" err="1"/>
              <a:t>стадій</a:t>
            </a:r>
            <a:r>
              <a:rPr lang="ru-RU" i="1" dirty="0"/>
              <a:t> алкогольного </a:t>
            </a:r>
            <a:r>
              <a:rPr lang="ru-RU" i="1" dirty="0" err="1"/>
              <a:t>сп’яніння</a:t>
            </a:r>
            <a:r>
              <a:rPr lang="ru-RU" i="1" dirty="0"/>
              <a:t>. </a:t>
            </a:r>
            <a:r>
              <a:rPr lang="ru-RU" i="1" dirty="0" err="1"/>
              <a:t>Потім</a:t>
            </a:r>
            <a:r>
              <a:rPr lang="ru-RU" i="1" dirty="0"/>
              <a:t> </a:t>
            </a:r>
            <a:r>
              <a:rPr lang="ru-RU" i="1" dirty="0" err="1"/>
              <a:t>переглянули</a:t>
            </a:r>
            <a:r>
              <a:rPr lang="ru-RU" i="1" dirty="0"/>
              <a:t> </a:t>
            </a:r>
            <a:r>
              <a:rPr lang="ru-RU" i="1" dirty="0" err="1"/>
              <a:t>фільм</a:t>
            </a:r>
            <a:r>
              <a:rPr lang="ru-RU" i="1" dirty="0"/>
              <a:t> </a:t>
            </a:r>
            <a:r>
              <a:rPr lang="ru-RU" b="1" i="1" dirty="0"/>
              <a:t>«</a:t>
            </a:r>
            <a:r>
              <a:rPr lang="ru-RU" b="1" i="1" dirty="0" err="1"/>
              <a:t>Підлітковий</a:t>
            </a:r>
            <a:r>
              <a:rPr lang="ru-RU" b="1" i="1" dirty="0"/>
              <a:t> </a:t>
            </a:r>
            <a:r>
              <a:rPr lang="ru-RU" b="1" i="1" dirty="0" err="1"/>
              <a:t>алкоголізм</a:t>
            </a:r>
            <a:r>
              <a:rPr lang="ru-RU" b="1" i="1" dirty="0"/>
              <a:t>», </a:t>
            </a:r>
            <a:r>
              <a:rPr lang="ru-RU" i="1" dirty="0" err="1"/>
              <a:t>відеоролик</a:t>
            </a:r>
            <a:r>
              <a:rPr lang="ru-RU" i="1" dirty="0"/>
              <a:t> «</a:t>
            </a:r>
            <a:r>
              <a:rPr lang="ru-RU" i="1" dirty="0" err="1"/>
              <a:t>Вплив</a:t>
            </a:r>
            <a:r>
              <a:rPr lang="ru-RU" i="1" dirty="0"/>
              <a:t> алкоголю на 3 </a:t>
            </a:r>
            <a:r>
              <a:rPr lang="ru-RU" i="1" dirty="0" err="1"/>
              <a:t>органи</a:t>
            </a:r>
            <a:r>
              <a:rPr lang="ru-RU" i="1" dirty="0"/>
              <a:t> </a:t>
            </a:r>
            <a:r>
              <a:rPr lang="ru-RU" i="1" dirty="0" err="1"/>
              <a:t>людини</a:t>
            </a:r>
            <a:r>
              <a:rPr lang="ru-RU" i="1" dirty="0"/>
              <a:t>» та </a:t>
            </a:r>
            <a:r>
              <a:rPr lang="ru-RU" i="1" dirty="0" err="1"/>
              <a:t>відповіли</a:t>
            </a:r>
            <a:r>
              <a:rPr lang="ru-RU" i="1" dirty="0"/>
              <a:t> на </a:t>
            </a:r>
            <a:r>
              <a:rPr lang="ru-RU" i="1" dirty="0" err="1"/>
              <a:t>анонімне</a:t>
            </a:r>
            <a:r>
              <a:rPr lang="ru-RU" i="1" dirty="0"/>
              <a:t> </a:t>
            </a:r>
            <a:r>
              <a:rPr lang="ru-RU" i="1" dirty="0" err="1"/>
              <a:t>анкетування</a:t>
            </a:r>
            <a:r>
              <a:rPr lang="ru-RU" i="1" dirty="0"/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400" i="1" u="sng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i="1" dirty="0" smtClean="0"/>
              <a:t>	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4888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4000">
              <a:srgbClr val="16B8EA"/>
            </a:gs>
            <a:gs pos="50825">
              <a:srgbClr val="49DF57"/>
            </a:gs>
            <a:gs pos="18500">
              <a:srgbClr val="EE8E2E"/>
            </a:gs>
            <a:gs pos="0">
              <a:srgbClr val="FF3300"/>
            </a:gs>
            <a:gs pos="37000">
              <a:srgbClr val="FFFF00"/>
            </a:gs>
            <a:gs pos="68000">
              <a:srgbClr val="00FFFF"/>
            </a:gs>
            <a:gs pos="97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1" y="164465"/>
            <a:ext cx="6039196" cy="270342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 smtClean="0"/>
              <a:t>	</a:t>
            </a:r>
            <a:r>
              <a:rPr lang="ru-RU" i="1" dirty="0" smtClean="0"/>
              <a:t>	</a:t>
            </a:r>
            <a:r>
              <a:rPr lang="ru-RU" sz="2400" i="1" dirty="0" err="1" smtClean="0"/>
              <a:t>Також</a:t>
            </a:r>
            <a:r>
              <a:rPr lang="ru-RU" sz="2400" i="1" dirty="0" smtClean="0"/>
              <a:t> в середу </a:t>
            </a:r>
            <a:r>
              <a:rPr lang="ru-RU" sz="2400" i="1" dirty="0" err="1" smtClean="0"/>
              <a:t>була</a:t>
            </a:r>
            <a:r>
              <a:rPr lang="ru-RU" sz="2400" i="1" dirty="0" smtClean="0"/>
              <a:t> проведена година психолога в </a:t>
            </a:r>
            <a:r>
              <a:rPr lang="ru-RU" sz="2400" i="1" dirty="0" err="1" smtClean="0"/>
              <a:t>паралелі</a:t>
            </a:r>
            <a:r>
              <a:rPr lang="ru-RU" sz="2400" i="1" dirty="0" smtClean="0"/>
              <a:t> 4х </a:t>
            </a:r>
            <a:r>
              <a:rPr lang="ru-RU" sz="2400" i="1" dirty="0" err="1" smtClean="0"/>
              <a:t>класів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щодо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профілактики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суїциду</a:t>
            </a:r>
            <a:r>
              <a:rPr lang="ru-RU" sz="2400" i="1" dirty="0" smtClean="0"/>
              <a:t> </a:t>
            </a:r>
            <a:r>
              <a:rPr lang="ru-RU" sz="2400" b="1" i="1" dirty="0" smtClean="0"/>
              <a:t>«</a:t>
            </a:r>
            <a:r>
              <a:rPr lang="ru-RU" sz="2400" b="1" i="1" dirty="0" err="1" smtClean="0"/>
              <a:t>Любов</a:t>
            </a:r>
            <a:r>
              <a:rPr lang="ru-RU" sz="2400" b="1" i="1" dirty="0" smtClean="0"/>
              <a:t> до себе». </a:t>
            </a:r>
            <a:r>
              <a:rPr lang="ru-RU" sz="2400" i="1" dirty="0" smtClean="0"/>
              <a:t>В </a:t>
            </a:r>
            <a:r>
              <a:rPr lang="ru-RU" sz="2400" i="1" dirty="0" err="1" smtClean="0"/>
              <a:t>кінці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відбулося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створення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асоціативного</a:t>
            </a:r>
            <a:r>
              <a:rPr lang="ru-RU" sz="2400" i="1" dirty="0" smtClean="0"/>
              <a:t> куща «</a:t>
            </a:r>
            <a:r>
              <a:rPr lang="ru-RU" sz="2400" i="1" dirty="0" err="1" smtClean="0"/>
              <a:t>Любов</a:t>
            </a:r>
            <a:r>
              <a:rPr lang="ru-RU" sz="2400" i="1" dirty="0" smtClean="0"/>
              <a:t> до себе </a:t>
            </a:r>
            <a:r>
              <a:rPr lang="ru-RU" sz="2400" i="1" dirty="0" err="1" smtClean="0"/>
              <a:t>це</a:t>
            </a:r>
            <a:r>
              <a:rPr lang="ru-RU" sz="2400" i="1" dirty="0" smtClean="0"/>
              <a:t>…»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i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37160" y="271145"/>
            <a:ext cx="11932920" cy="1405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i="1" smtClean="0"/>
              <a:t>	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37317" y="4350925"/>
            <a:ext cx="58327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400" i="1" dirty="0" smtClean="0"/>
              <a:t>А в </a:t>
            </a:r>
            <a:r>
              <a:rPr lang="ru-RU" sz="2400" i="1" dirty="0" err="1" smtClean="0"/>
              <a:t>четвер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пройшла</a:t>
            </a:r>
            <a:r>
              <a:rPr lang="ru-RU" sz="2400" i="1" dirty="0" smtClean="0"/>
              <a:t> </a:t>
            </a:r>
            <a:r>
              <a:rPr lang="ru-RU" sz="2400" i="1" dirty="0"/>
              <a:t>година психолога в </a:t>
            </a:r>
            <a:r>
              <a:rPr lang="ru-RU" sz="2400" i="1" dirty="0" err="1"/>
              <a:t>паралелі</a:t>
            </a:r>
            <a:r>
              <a:rPr lang="ru-RU" sz="2400" i="1" dirty="0"/>
              <a:t> 3х </a:t>
            </a:r>
            <a:r>
              <a:rPr lang="ru-RU" sz="2400" i="1" dirty="0" err="1"/>
              <a:t>класів</a:t>
            </a:r>
            <a:r>
              <a:rPr lang="ru-RU" sz="2400" i="1" dirty="0"/>
              <a:t> </a:t>
            </a:r>
            <a:r>
              <a:rPr lang="ru-RU" sz="2400" i="1" dirty="0" err="1"/>
              <a:t>щодо</a:t>
            </a:r>
            <a:r>
              <a:rPr lang="ru-RU" sz="2400" i="1" dirty="0"/>
              <a:t> </a:t>
            </a:r>
            <a:r>
              <a:rPr lang="ru-RU" sz="2400" i="1" dirty="0" err="1"/>
              <a:t>профілактики</a:t>
            </a:r>
            <a:r>
              <a:rPr lang="ru-RU" sz="2400" i="1" dirty="0"/>
              <a:t> </a:t>
            </a:r>
            <a:r>
              <a:rPr lang="ru-RU" sz="2400" i="1" dirty="0" err="1"/>
              <a:t>насилля</a:t>
            </a:r>
            <a:r>
              <a:rPr lang="ru-RU" sz="2400" i="1" dirty="0"/>
              <a:t> </a:t>
            </a:r>
            <a:r>
              <a:rPr lang="ru-RU" sz="2400" b="1" i="1" dirty="0"/>
              <a:t>«</a:t>
            </a:r>
            <a:r>
              <a:rPr lang="ru-RU" sz="2400" b="1" i="1" dirty="0" err="1"/>
              <a:t>Щаслива</a:t>
            </a:r>
            <a:r>
              <a:rPr lang="ru-RU" sz="2400" b="1" i="1" dirty="0"/>
              <a:t> </a:t>
            </a:r>
            <a:r>
              <a:rPr lang="ru-RU" sz="2400" b="1" i="1" dirty="0" err="1"/>
              <a:t>дитина</a:t>
            </a:r>
            <a:r>
              <a:rPr lang="ru-RU" sz="2400" b="1" i="1" dirty="0"/>
              <a:t>!». </a:t>
            </a:r>
            <a:r>
              <a:rPr lang="ru-RU" sz="2400" i="1" dirty="0"/>
              <a:t>В </a:t>
            </a:r>
            <a:r>
              <a:rPr lang="ru-RU" sz="2400" i="1" dirty="0" err="1"/>
              <a:t>кінці</a:t>
            </a:r>
            <a:r>
              <a:rPr lang="ru-RU" sz="2400" i="1" dirty="0"/>
              <a:t> уроку </a:t>
            </a:r>
            <a:r>
              <a:rPr lang="ru-RU" sz="2400" i="1" dirty="0" err="1"/>
              <a:t>відбулося</a:t>
            </a:r>
            <a:r>
              <a:rPr lang="ru-RU" sz="2400" i="1" dirty="0"/>
              <a:t> </a:t>
            </a:r>
            <a:r>
              <a:rPr lang="ru-RU" sz="2400" i="1" dirty="0" err="1"/>
              <a:t>створення</a:t>
            </a:r>
            <a:r>
              <a:rPr lang="ru-RU" sz="2400" i="1" dirty="0"/>
              <a:t> </a:t>
            </a:r>
            <a:r>
              <a:rPr lang="ru-RU" sz="2400" i="1" dirty="0" err="1"/>
              <a:t>асоціативного</a:t>
            </a:r>
            <a:r>
              <a:rPr lang="ru-RU" sz="2400" i="1" dirty="0"/>
              <a:t> куща «</a:t>
            </a:r>
            <a:r>
              <a:rPr lang="ru-RU" sz="2400" i="1" dirty="0" err="1"/>
              <a:t>Щаслива</a:t>
            </a:r>
            <a:r>
              <a:rPr lang="ru-RU" sz="2400" i="1" dirty="0"/>
              <a:t> </a:t>
            </a:r>
            <a:r>
              <a:rPr lang="ru-RU" sz="2400" i="1" dirty="0" err="1"/>
              <a:t>дитина</a:t>
            </a:r>
            <a:r>
              <a:rPr lang="ru-RU" sz="2400" i="1" dirty="0"/>
              <a:t>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" t="4943" b="2260"/>
          <a:stretch/>
        </p:blipFill>
        <p:spPr>
          <a:xfrm rot="5400000">
            <a:off x="-559328" y="3218805"/>
            <a:ext cx="4244244" cy="30341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t="6189" r="3140" b="3193"/>
          <a:stretch/>
        </p:blipFill>
        <p:spPr>
          <a:xfrm rot="5400000">
            <a:off x="5611752" y="616492"/>
            <a:ext cx="4428666" cy="3195683"/>
          </a:xfrm>
          <a:prstGeom prst="rect">
            <a:avLst/>
          </a:prstGeom>
        </p:spPr>
      </p:pic>
      <p:pic>
        <p:nvPicPr>
          <p:cNvPr id="12" name="Рисунок 11" descr="E:\Recover\психология\тиждень психологии\2016=2017\2018-19\психология\IMG_20190125_16485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0" t="-66" r="13257" b="2332"/>
          <a:stretch/>
        </p:blipFill>
        <p:spPr bwMode="auto">
          <a:xfrm>
            <a:off x="9445333" y="-1"/>
            <a:ext cx="2768831" cy="4428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 t="2727" r="9925" b="5555"/>
          <a:stretch/>
        </p:blipFill>
        <p:spPr>
          <a:xfrm rot="5400000">
            <a:off x="2538941" y="3176279"/>
            <a:ext cx="4230417" cy="310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1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16B8EA"/>
            </a:gs>
            <a:gs pos="50825">
              <a:srgbClr val="49DF57"/>
            </a:gs>
            <a:gs pos="18500">
              <a:srgbClr val="EE8E2E"/>
            </a:gs>
            <a:gs pos="0">
              <a:srgbClr val="FF3300"/>
            </a:gs>
            <a:gs pos="37000">
              <a:srgbClr val="FFFF00"/>
            </a:gs>
            <a:gs pos="68000">
              <a:srgbClr val="00FFFF"/>
            </a:gs>
            <a:gs pos="97000">
              <a:srgbClr val="7030A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15353" r="6817" b="28889"/>
          <a:stretch/>
        </p:blipFill>
        <p:spPr>
          <a:xfrm rot="5400000">
            <a:off x="10491036" y="2197312"/>
            <a:ext cx="1694599" cy="1163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2" t="794" b="6349"/>
          <a:stretch/>
        </p:blipFill>
        <p:spPr>
          <a:xfrm rot="5400000">
            <a:off x="8983128" y="2118902"/>
            <a:ext cx="1724555" cy="1349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34191" y="1931582"/>
            <a:ext cx="2299856" cy="1800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0" t="2267"/>
          <a:stretch/>
        </p:blipFill>
        <p:spPr>
          <a:xfrm rot="5400000">
            <a:off x="4552693" y="1852355"/>
            <a:ext cx="1765870" cy="1924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6" t="6923"/>
          <a:stretch/>
        </p:blipFill>
        <p:spPr>
          <a:xfrm rot="5400000">
            <a:off x="2606001" y="2069988"/>
            <a:ext cx="1716588" cy="1499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8195" y="1980865"/>
            <a:ext cx="2299855" cy="1724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" y="271145"/>
            <a:ext cx="11932920" cy="140525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smtClean="0"/>
              <a:t>	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98765" y="254472"/>
            <a:ext cx="113191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i="1" dirty="0" smtClean="0"/>
              <a:t>	</a:t>
            </a:r>
            <a:r>
              <a:rPr lang="uk-UA" sz="2000" i="1" dirty="0"/>
              <a:t>В</a:t>
            </a:r>
            <a:r>
              <a:rPr lang="uk-UA" sz="2000" i="1" dirty="0" smtClean="0"/>
              <a:t> 1-2х класів відбулася година психолога на тему </a:t>
            </a:r>
            <a:r>
              <a:rPr lang="uk-UA" sz="2000" b="1" i="1" dirty="0" smtClean="0"/>
              <a:t>«Твори добро!»</a:t>
            </a:r>
            <a:r>
              <a:rPr lang="uk-UA" sz="2000" i="1" dirty="0" smtClean="0"/>
              <a:t>, де розглядалися такі питання, як «Що таке добро/добрі вчинки? Що таке зло/злі вчинки? Чи може зла людина стати доброю? Від чого це залежить?» тощо. Учні продивились відео по темі, підвели підсумки та написали конкретні добрі справи, які будуть робити щодня</a:t>
            </a:r>
            <a:r>
              <a:rPr lang="ru-RU" sz="2000" i="1" dirty="0" smtClean="0"/>
              <a:t>!</a:t>
            </a:r>
            <a:endParaRPr lang="ru-RU" sz="2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12139" b="965"/>
          <a:stretch/>
        </p:blipFill>
        <p:spPr>
          <a:xfrm rot="5400000">
            <a:off x="2008344" y="4127919"/>
            <a:ext cx="3104877" cy="2299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3" t="33972" r="6882" b="23476"/>
          <a:stretch/>
        </p:blipFill>
        <p:spPr>
          <a:xfrm rot="5400000">
            <a:off x="-319204" y="4107345"/>
            <a:ext cx="3077127" cy="2327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1573" y="4095518"/>
            <a:ext cx="3073436" cy="2340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0" r="4433" b="4970"/>
          <a:stretch/>
        </p:blipFill>
        <p:spPr>
          <a:xfrm rot="5400000">
            <a:off x="6834629" y="3992808"/>
            <a:ext cx="3112234" cy="2521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1" t="1121" b="3717"/>
          <a:stretch/>
        </p:blipFill>
        <p:spPr>
          <a:xfrm rot="5400000">
            <a:off x="9397002" y="4014690"/>
            <a:ext cx="3111995" cy="247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844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204" y="344574"/>
            <a:ext cx="11144596" cy="33823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smtClean="0"/>
              <a:t>	</a:t>
            </a:r>
            <a:r>
              <a:rPr lang="ru-RU" sz="3200" i="1" dirty="0" err="1" smtClean="0"/>
              <a:t>Було</a:t>
            </a:r>
            <a:r>
              <a:rPr lang="ru-RU" sz="3200" i="1" dirty="0" smtClean="0"/>
              <a:t> проведено </a:t>
            </a:r>
            <a:r>
              <a:rPr lang="ru-RU" sz="3200" i="1" dirty="0" err="1" smtClean="0"/>
              <a:t>тренінги</a:t>
            </a:r>
            <a:r>
              <a:rPr lang="ru-RU" sz="3200" i="1" dirty="0" smtClean="0"/>
              <a:t> по </a:t>
            </a:r>
            <a:r>
              <a:rPr lang="ru-RU" sz="3200" i="1" dirty="0" err="1" smtClean="0"/>
              <a:t>впливу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гендерної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поведінки</a:t>
            </a:r>
            <a:r>
              <a:rPr lang="ru-RU" sz="3200" i="1" dirty="0" smtClean="0"/>
              <a:t> на </a:t>
            </a:r>
            <a:r>
              <a:rPr lang="ru-RU" sz="3200" i="1" dirty="0" err="1" smtClean="0"/>
              <a:t>особистість</a:t>
            </a:r>
            <a:r>
              <a:rPr lang="ru-RU" sz="3200" i="1" dirty="0" smtClean="0"/>
              <a:t>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/>
              <a:t>в</a:t>
            </a:r>
            <a:r>
              <a:rPr lang="ru-RU" sz="3200" i="1" dirty="0" smtClean="0"/>
              <a:t> 9 – Б - </a:t>
            </a:r>
            <a:r>
              <a:rPr lang="uk-UA" sz="3200" i="1" dirty="0" smtClean="0"/>
              <a:t>«</a:t>
            </a:r>
            <a:r>
              <a:rPr lang="uk-UA" sz="3200" i="1" dirty="0"/>
              <a:t>Гендерні стереотипи та їх вплив на </a:t>
            </a:r>
            <a:r>
              <a:rPr lang="uk-UA" sz="3200" i="1" dirty="0" smtClean="0"/>
              <a:t>житт</a:t>
            </a:r>
            <a:r>
              <a:rPr lang="uk-UA" sz="3200" i="1" dirty="0"/>
              <a:t>я людини», </a:t>
            </a:r>
            <a:endParaRPr lang="uk-UA" sz="3200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/>
              <a:t>в</a:t>
            </a:r>
            <a:r>
              <a:rPr lang="ru-RU" sz="3200" i="1" dirty="0" smtClean="0"/>
              <a:t> 10 </a:t>
            </a:r>
            <a:r>
              <a:rPr lang="ru-RU" sz="3200" i="1" dirty="0"/>
              <a:t>– </a:t>
            </a:r>
            <a:r>
              <a:rPr lang="ru-RU" sz="3200" i="1" dirty="0" smtClean="0"/>
              <a:t>А –</a:t>
            </a:r>
            <a:r>
              <a:rPr lang="uk-UA" sz="3200" i="1" dirty="0" smtClean="0"/>
              <a:t>«</a:t>
            </a:r>
            <a:r>
              <a:rPr lang="uk-UA" sz="3200" i="1" dirty="0"/>
              <a:t>Свобода від гендерної прив’язки»</a:t>
            </a:r>
            <a:endParaRPr lang="ru-RU" sz="3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 smtClean="0"/>
              <a:t>в 11 </a:t>
            </a:r>
            <a:r>
              <a:rPr lang="ru-RU" sz="3200" i="1" dirty="0"/>
              <a:t>– А  </a:t>
            </a:r>
            <a:r>
              <a:rPr lang="ru-RU" sz="3200" i="1" dirty="0" smtClean="0"/>
              <a:t>- </a:t>
            </a:r>
            <a:r>
              <a:rPr lang="uk-UA" sz="3200" i="1" dirty="0" smtClean="0"/>
              <a:t>«</a:t>
            </a:r>
            <a:r>
              <a:rPr lang="uk-UA" sz="3200" i="1" dirty="0"/>
              <a:t>Право бути особистістю»</a:t>
            </a:r>
            <a:endParaRPr lang="ru-RU" sz="3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32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98" y="3371770"/>
            <a:ext cx="2812473" cy="1874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t="13536" r="8116" b="11919"/>
          <a:stretch/>
        </p:blipFill>
        <p:spPr>
          <a:xfrm>
            <a:off x="697798" y="5200072"/>
            <a:ext cx="2812472" cy="1682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17" y="3371770"/>
            <a:ext cx="2824483" cy="1851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093" y="3372268"/>
            <a:ext cx="2741707" cy="1827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" t="14344" r="3806" b="14546"/>
          <a:stretch/>
        </p:blipFill>
        <p:spPr>
          <a:xfrm>
            <a:off x="4795516" y="5175987"/>
            <a:ext cx="2824484" cy="1682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153" y="5175987"/>
            <a:ext cx="2741707" cy="1827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897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47706" y="4469799"/>
            <a:ext cx="2721659" cy="204124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982" y="287770"/>
            <a:ext cx="10993582" cy="1901248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dirty="0" smtClean="0">
                <a:latin typeface="+mj-lt"/>
              </a:rPr>
              <a:t>	В п</a:t>
            </a:r>
            <a:r>
              <a:rPr lang="pl-PL" i="1" dirty="0" smtClean="0">
                <a:latin typeface="+mj-lt"/>
              </a:rPr>
              <a:t>’</a:t>
            </a:r>
            <a:r>
              <a:rPr lang="ru-RU" i="1" dirty="0" err="1" smtClean="0">
                <a:latin typeface="+mj-lt"/>
              </a:rPr>
              <a:t>ятницю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err="1" smtClean="0">
                <a:latin typeface="+mj-lt"/>
              </a:rPr>
              <a:t>було</a:t>
            </a:r>
            <a:r>
              <a:rPr lang="ru-RU" i="1" dirty="0" smtClean="0">
                <a:latin typeface="+mj-lt"/>
              </a:rPr>
              <a:t> проведено </a:t>
            </a:r>
            <a:r>
              <a:rPr lang="ru-RU" i="1" dirty="0" err="1" smtClean="0">
                <a:latin typeface="+mj-lt"/>
              </a:rPr>
              <a:t>експрес-інтерв'ю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>
                <a:latin typeface="+mj-lt"/>
              </a:rPr>
              <a:t>«Галактика </a:t>
            </a:r>
            <a:r>
              <a:rPr lang="ru-RU" i="1" dirty="0" err="1">
                <a:latin typeface="+mj-lt"/>
              </a:rPr>
              <a:t>мрій</a:t>
            </a:r>
            <a:r>
              <a:rPr lang="ru-RU" i="1" dirty="0" smtClean="0">
                <a:latin typeface="+mj-lt"/>
              </a:rPr>
              <a:t>». </a:t>
            </a:r>
            <a:r>
              <a:rPr lang="ru-RU" i="1" dirty="0" err="1" smtClean="0">
                <a:latin typeface="+mj-lt"/>
              </a:rPr>
              <a:t>Учні</a:t>
            </a:r>
            <a:r>
              <a:rPr lang="ru-RU" i="1" dirty="0" smtClean="0">
                <a:latin typeface="+mj-lt"/>
              </a:rPr>
              <a:t>, </a:t>
            </a:r>
            <a:r>
              <a:rPr lang="ru-RU" i="1" dirty="0" err="1" smtClean="0">
                <a:latin typeface="+mj-lt"/>
              </a:rPr>
              <a:t>вчителі</a:t>
            </a:r>
            <a:r>
              <a:rPr lang="ru-RU" i="1" dirty="0" smtClean="0">
                <a:latin typeface="+mj-lt"/>
              </a:rPr>
              <a:t> писали </a:t>
            </a:r>
            <a:r>
              <a:rPr lang="uk-UA" i="1" dirty="0" smtClean="0">
                <a:latin typeface="+mj-lt"/>
              </a:rPr>
              <a:t>свої </a:t>
            </a:r>
            <a:r>
              <a:rPr lang="ru-RU" i="1" dirty="0" err="1" smtClean="0">
                <a:latin typeface="+mj-lt"/>
              </a:rPr>
              <a:t>найзаповітніші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мрії</a:t>
            </a:r>
            <a:r>
              <a:rPr lang="ru-RU" i="1" dirty="0">
                <a:latin typeface="+mj-lt"/>
              </a:rPr>
              <a:t> і </a:t>
            </a:r>
            <a:r>
              <a:rPr lang="ru-RU" i="1" dirty="0" err="1">
                <a:latin typeface="+mj-lt"/>
              </a:rPr>
              <a:t>відправляли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 smtClean="0">
                <a:latin typeface="+mj-lt"/>
              </a:rPr>
              <a:t>їх</a:t>
            </a:r>
            <a:r>
              <a:rPr lang="ru-RU" i="1" dirty="0" smtClean="0">
                <a:latin typeface="+mj-lt"/>
              </a:rPr>
              <a:t> у </a:t>
            </a:r>
            <a:r>
              <a:rPr lang="ru-RU" i="1" dirty="0">
                <a:latin typeface="+mj-lt"/>
              </a:rPr>
              <a:t>«Галактику </a:t>
            </a:r>
            <a:r>
              <a:rPr lang="ru-RU" i="1" dirty="0" err="1" smtClean="0">
                <a:latin typeface="+mj-lt"/>
              </a:rPr>
              <a:t>мрій</a:t>
            </a:r>
            <a:r>
              <a:rPr lang="ru-RU" i="1" dirty="0" smtClean="0">
                <a:latin typeface="+mj-lt"/>
              </a:rPr>
              <a:t>» </a:t>
            </a:r>
            <a:r>
              <a:rPr lang="ru-RU" i="1" dirty="0" err="1" smtClean="0">
                <a:latin typeface="+mj-lt"/>
              </a:rPr>
              <a:t>зі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err="1" smtClean="0">
                <a:latin typeface="+mj-lt"/>
              </a:rPr>
              <a:t>впевненістю</a:t>
            </a:r>
            <a:r>
              <a:rPr lang="ru-RU" i="1" dirty="0" smtClean="0">
                <a:latin typeface="+mj-lt"/>
              </a:rPr>
              <a:t>, </a:t>
            </a:r>
            <a:r>
              <a:rPr lang="ru-RU" i="1" dirty="0" err="1" smtClean="0">
                <a:latin typeface="+mj-lt"/>
              </a:rPr>
              <a:t>що</a:t>
            </a:r>
            <a:r>
              <a:rPr lang="ru-RU" i="1" dirty="0" smtClean="0">
                <a:latin typeface="+mj-lt"/>
              </a:rPr>
              <a:t> вони </a:t>
            </a:r>
            <a:r>
              <a:rPr lang="ru-RU" i="1" dirty="0" err="1" smtClean="0">
                <a:latin typeface="+mj-lt"/>
              </a:rPr>
              <a:t>обов</a:t>
            </a:r>
            <a:r>
              <a:rPr lang="pl-PL" i="1" dirty="0" smtClean="0">
                <a:latin typeface="+mj-lt"/>
              </a:rPr>
              <a:t>’</a:t>
            </a:r>
            <a:r>
              <a:rPr lang="ru-RU" i="1" dirty="0" err="1" smtClean="0">
                <a:latin typeface="+mj-lt"/>
              </a:rPr>
              <a:t>язково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err="1" smtClean="0">
                <a:latin typeface="+mj-lt"/>
              </a:rPr>
              <a:t>збудуться</a:t>
            </a:r>
            <a:r>
              <a:rPr lang="ru-RU" i="1" dirty="0" smtClean="0">
                <a:latin typeface="+mj-lt"/>
              </a:rPr>
              <a:t>.</a:t>
            </a:r>
            <a:endParaRPr lang="uk-UA" i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2896" y="1911902"/>
            <a:ext cx="2738586" cy="2053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5567" y="4481539"/>
            <a:ext cx="2712242" cy="20341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7845" y="1899784"/>
            <a:ext cx="2752436" cy="20643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" r="4962" b="8626"/>
          <a:stretch/>
        </p:blipFill>
        <p:spPr>
          <a:xfrm rot="5400000">
            <a:off x="7693378" y="2356129"/>
            <a:ext cx="5286538" cy="37107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2" r="6116" b="11517"/>
          <a:stretch/>
        </p:blipFill>
        <p:spPr>
          <a:xfrm rot="5400000">
            <a:off x="-889300" y="2445028"/>
            <a:ext cx="5311508" cy="35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7927" y="997527"/>
            <a:ext cx="11457709" cy="166153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800" i="1" dirty="0" smtClean="0"/>
              <a:t>	</a:t>
            </a:r>
            <a:r>
              <a:rPr lang="ru-RU" sz="2600" i="1" dirty="0" smtClean="0"/>
              <a:t>Для </a:t>
            </a:r>
            <a:r>
              <a:rPr lang="ru-RU" sz="2600" i="1" dirty="0" err="1" smtClean="0"/>
              <a:t>батьків</a:t>
            </a:r>
            <a:r>
              <a:rPr lang="ru-RU" sz="2600" i="1" dirty="0" smtClean="0"/>
              <a:t> та </a:t>
            </a:r>
            <a:r>
              <a:rPr lang="ru-RU" sz="2600" i="1" dirty="0" err="1" smtClean="0"/>
              <a:t>учнів</a:t>
            </a:r>
            <a:r>
              <a:rPr lang="ru-RU" sz="2600" i="1" dirty="0" smtClean="0"/>
              <a:t> </a:t>
            </a:r>
            <a:r>
              <a:rPr lang="ru-RU" sz="2600" i="1" dirty="0" err="1" smtClean="0"/>
              <a:t>вивішені</a:t>
            </a:r>
            <a:r>
              <a:rPr lang="ru-RU" sz="2600" i="1" dirty="0" smtClean="0"/>
              <a:t> </a:t>
            </a:r>
            <a:r>
              <a:rPr lang="ru-RU" sz="2600" i="1" dirty="0" err="1" smtClean="0"/>
              <a:t>рекомендації</a:t>
            </a:r>
            <a:r>
              <a:rPr lang="ru-RU" sz="2600" i="1" dirty="0" smtClean="0"/>
              <a:t> з </a:t>
            </a:r>
            <a:r>
              <a:rPr lang="ru-RU" sz="2600" i="1" dirty="0" err="1" smtClean="0"/>
              <a:t>профілактики</a:t>
            </a:r>
            <a:r>
              <a:rPr lang="ru-RU" sz="2600" i="1" dirty="0" smtClean="0"/>
              <a:t> </a:t>
            </a:r>
            <a:r>
              <a:rPr lang="ru-RU" sz="2600" i="1" dirty="0" err="1" smtClean="0"/>
              <a:t>домашнього</a:t>
            </a:r>
            <a:r>
              <a:rPr lang="ru-RU" sz="2600" i="1" dirty="0" smtClean="0"/>
              <a:t> </a:t>
            </a:r>
            <a:r>
              <a:rPr lang="ru-RU" sz="2600" i="1" dirty="0" err="1" smtClean="0"/>
              <a:t>насильства</a:t>
            </a:r>
            <a:r>
              <a:rPr lang="ru-RU" sz="2600" i="1" dirty="0" smtClean="0"/>
              <a:t>. А </a:t>
            </a:r>
            <a:r>
              <a:rPr lang="ru-RU" sz="2600" i="1" dirty="0" err="1" smtClean="0"/>
              <a:t>ще</a:t>
            </a:r>
            <a:r>
              <a:rPr lang="ru-RU" sz="2600" i="1" dirty="0" smtClean="0"/>
              <a:t> – «</a:t>
            </a:r>
            <a:r>
              <a:rPr lang="ru-RU" sz="2600" i="1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Маловідомі</a:t>
            </a:r>
            <a:r>
              <a:rPr lang="ru-RU" sz="2600" i="1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600" i="1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факти</a:t>
            </a:r>
            <a:r>
              <a:rPr lang="ru-RU" sz="2600" i="1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про </a:t>
            </a:r>
            <a:r>
              <a:rPr lang="ru-RU" sz="2600" i="1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сучасну</a:t>
            </a:r>
            <a:r>
              <a:rPr lang="ru-RU" sz="2600" i="1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600" i="1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работоргівлю</a:t>
            </a:r>
            <a:r>
              <a:rPr lang="ru-RU" sz="2600" i="1" dirty="0" smtClean="0"/>
              <a:t>», «</a:t>
            </a:r>
            <a:r>
              <a:rPr lang="ru-RU" sz="2600" i="1" dirty="0" err="1" smtClean="0"/>
              <a:t>Рецепти</a:t>
            </a:r>
            <a:r>
              <a:rPr lang="ru-RU" sz="2600" i="1" dirty="0" smtClean="0"/>
              <a:t> </a:t>
            </a:r>
            <a:r>
              <a:rPr lang="ru-RU" sz="2600" i="1" dirty="0" err="1" smtClean="0"/>
              <a:t>успіху</a:t>
            </a:r>
            <a:r>
              <a:rPr lang="ru-RU" sz="2600" i="1" dirty="0" smtClean="0"/>
              <a:t> </a:t>
            </a:r>
            <a:r>
              <a:rPr lang="ru-RU" sz="2600" i="1" dirty="0" err="1" smtClean="0"/>
              <a:t>відомих</a:t>
            </a:r>
            <a:r>
              <a:rPr lang="ru-RU" sz="2600" i="1" dirty="0" smtClean="0"/>
              <a:t> людей», «</a:t>
            </a:r>
            <a:r>
              <a:rPr lang="ru-RU" sz="2600" i="1" dirty="0" err="1" smtClean="0"/>
              <a:t>Цілющі</a:t>
            </a:r>
            <a:r>
              <a:rPr lang="ru-RU" sz="2600" i="1" dirty="0" smtClean="0"/>
              <a:t> </a:t>
            </a:r>
            <a:r>
              <a:rPr lang="ru-RU" sz="2600" i="1" dirty="0" err="1" smtClean="0"/>
              <a:t>можливості</a:t>
            </a:r>
            <a:r>
              <a:rPr lang="ru-RU" sz="2600" i="1" dirty="0" smtClean="0"/>
              <a:t> </a:t>
            </a:r>
            <a:r>
              <a:rPr lang="ru-RU" sz="2600" i="1" dirty="0" err="1" smtClean="0"/>
              <a:t>сміху</a:t>
            </a:r>
            <a:r>
              <a:rPr lang="ru-RU" sz="2600" i="1" dirty="0" smtClean="0"/>
              <a:t>» 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                      </a:t>
            </a:r>
            <a:br>
              <a:rPr lang="ru-RU" sz="2800" i="1" dirty="0" smtClean="0"/>
            </a:br>
            <a:r>
              <a:rPr lang="ru-RU" sz="2800" i="1" dirty="0"/>
              <a:t> </a:t>
            </a:r>
            <a:r>
              <a:rPr lang="ru-RU" sz="2800" i="1" dirty="0" smtClean="0"/>
              <a:t>                      </a:t>
            </a:r>
            <a:r>
              <a:rPr lang="uk-UA" sz="2800" i="1" dirty="0" smtClean="0"/>
              <a:t>І ще багато різних цікавих завдань виконували учні… </a:t>
            </a:r>
            <a:r>
              <a:rPr lang="uk-UA" sz="2800" i="1" dirty="0" smtClean="0">
                <a:solidFill>
                  <a:srgbClr val="FFFF00"/>
                </a:solidFill>
              </a:rPr>
              <a:t>…………….</a:t>
            </a:r>
            <a:r>
              <a:rPr lang="uk-UA" sz="2800" i="1" dirty="0" smtClean="0"/>
              <a:t>                                    </a:t>
            </a:r>
            <a:br>
              <a:rPr lang="uk-UA" sz="2800" i="1" dirty="0" smtClean="0"/>
            </a:br>
            <a:r>
              <a:rPr lang="uk-UA" sz="2800" i="1" dirty="0" smtClean="0"/>
              <a:t>                                   Все, що запланували – виконано! </a:t>
            </a:r>
            <a:r>
              <a:rPr lang="uk-UA" sz="28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…………………………</a:t>
            </a:r>
            <a:r>
              <a:rPr lang="uk-UA" sz="2800" i="1" dirty="0" smtClean="0"/>
              <a:t>                                </a:t>
            </a:r>
            <a:br>
              <a:rPr lang="uk-UA" sz="2800" i="1" dirty="0" smtClean="0"/>
            </a:br>
            <a:r>
              <a:rPr lang="uk-UA" sz="2800" i="1" dirty="0"/>
              <a:t> </a:t>
            </a:r>
            <a:r>
              <a:rPr lang="uk-UA" sz="2800" i="1" dirty="0" smtClean="0"/>
              <a:t>                      </a:t>
            </a:r>
            <a:r>
              <a:rPr lang="uk-UA" sz="2800" b="1" i="1" dirty="0" smtClean="0"/>
              <a:t>Як завжди, були задіяні паралелі 1-11х класів! </a:t>
            </a:r>
            <a:r>
              <a:rPr lang="uk-UA" sz="2800" b="1" i="1" dirty="0" smtClean="0">
                <a:solidFill>
                  <a:srgbClr val="FFCC00"/>
                </a:solidFill>
              </a:rPr>
              <a:t>……………….</a:t>
            </a:r>
            <a:r>
              <a:rPr lang="uk-UA" sz="2800" b="1" i="1" dirty="0" smtClean="0"/>
              <a:t> </a:t>
            </a:r>
            <a:br>
              <a:rPr lang="uk-UA" sz="2800" b="1" i="1" dirty="0" smtClean="0"/>
            </a:b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28" y="3430385"/>
            <a:ext cx="11457708" cy="342761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b="1" i="1" dirty="0" smtClean="0"/>
              <a:t>	</a:t>
            </a:r>
            <a:r>
              <a:rPr lang="uk-UA" b="1" i="1" dirty="0" smtClean="0">
                <a:latin typeface="+mj-lt"/>
              </a:rPr>
              <a:t>Тиждень </a:t>
            </a:r>
            <a:r>
              <a:rPr lang="uk-UA" b="1" i="1" dirty="0">
                <a:latin typeface="+mj-lt"/>
              </a:rPr>
              <a:t>психології </a:t>
            </a:r>
            <a:r>
              <a:rPr lang="uk-UA" b="1" i="1" dirty="0" smtClean="0">
                <a:latin typeface="+mj-lt"/>
              </a:rPr>
              <a:t>організовується </a:t>
            </a:r>
            <a:r>
              <a:rPr lang="uk-UA" b="1" i="1" dirty="0">
                <a:latin typeface="+mj-lt"/>
              </a:rPr>
              <a:t>з метою реалізації психологічного супроводу, розширення і поглиблення знань учнів з психології, </a:t>
            </a:r>
            <a:r>
              <a:rPr lang="uk-UA" b="1" i="1" dirty="0" smtClean="0">
                <a:latin typeface="+mj-lt"/>
              </a:rPr>
              <a:t>збагачення </a:t>
            </a:r>
            <a:r>
              <a:rPr lang="uk-UA" b="1" i="1" dirty="0">
                <a:latin typeface="+mj-lt"/>
              </a:rPr>
              <a:t>знань про внутрішній світ власної особистості та особистості інших людей, прагнення до самопізнання, розкриття творчого потенціалу </a:t>
            </a:r>
            <a:r>
              <a:rPr lang="uk-UA" b="1" i="1" dirty="0" smtClean="0">
                <a:latin typeface="+mj-lt"/>
              </a:rPr>
              <a:t>учнів</a:t>
            </a:r>
            <a:r>
              <a:rPr lang="uk-UA" b="1" i="1" dirty="0">
                <a:latin typeface="+mj-lt"/>
              </a:rPr>
              <a:t>, створення позитивного емоційного </a:t>
            </a:r>
            <a:r>
              <a:rPr lang="uk-UA" b="1" i="1" dirty="0" smtClean="0">
                <a:latin typeface="+mj-lt"/>
              </a:rPr>
              <a:t>настрою, формування толерантного </a:t>
            </a:r>
            <a:r>
              <a:rPr lang="uk-UA" b="1" i="1" dirty="0">
                <a:latin typeface="+mj-lt"/>
              </a:rPr>
              <a:t>ставлення молоді до іншої </a:t>
            </a:r>
            <a:r>
              <a:rPr lang="uk-UA" b="1" i="1" dirty="0" smtClean="0">
                <a:latin typeface="+mj-lt"/>
              </a:rPr>
              <a:t>позиції та здорового способу життя, любові </a:t>
            </a:r>
            <a:r>
              <a:rPr lang="uk-UA" b="1" i="1" dirty="0">
                <a:latin typeface="+mj-lt"/>
              </a:rPr>
              <a:t>до </a:t>
            </a:r>
            <a:r>
              <a:rPr lang="uk-UA" b="1" i="1" dirty="0" smtClean="0">
                <a:latin typeface="+mj-lt"/>
              </a:rPr>
              <a:t>себе.</a:t>
            </a:r>
            <a:endParaRPr lang="ru-RU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449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326</Words>
  <Application>Microsoft Office PowerPoint</Application>
  <PresentationFormat>Широкоэкранный</PresentationFormat>
  <Paragraphs>119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163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Для батьків та учнів вивішені рекомендації з профілактики домашнього насильства. А ще – «Маловідомі факти про сучасну работоргівлю», «Рецепти успіху відомих людей», «Цілющі можливості сміху»                                                І ще багато різних цікавих завдань виконували учні… …………….                                                                        Все, що запланували – виконано! …………………………                                                        Як завжди, були задіяні паралелі 1-11х класів! ……………….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Тиждень психологічної служби</dc:title>
  <dc:creator>Меценко</dc:creator>
  <cp:lastModifiedBy>Меценко</cp:lastModifiedBy>
  <cp:revision>42</cp:revision>
  <dcterms:created xsi:type="dcterms:W3CDTF">2019-01-29T13:11:39Z</dcterms:created>
  <dcterms:modified xsi:type="dcterms:W3CDTF">2020-02-03T07:25:03Z</dcterms:modified>
</cp:coreProperties>
</file>