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4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18ACF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7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9872E-0BA6-49F4-86B2-C6AC53A3C5D3}" type="datetimeFigureOut">
              <a:rPr lang="uk-UA" smtClean="0"/>
              <a:t>10.02.2022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CDF379-8B31-46D0-8DB4-A95AA94262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8594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4D941-3DAB-424B-81A6-81552CE08252}" type="slidenum">
              <a:rPr lang="uk-UA" smtClean="0"/>
              <a:pPr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0581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4D941-3DAB-424B-81A6-81552CE08252}" type="slidenum">
              <a:rPr lang="uk-UA" smtClean="0"/>
              <a:pPr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4146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4D941-3DAB-424B-81A6-81552CE08252}" type="slidenum">
              <a:rPr lang="uk-UA" smtClean="0"/>
              <a:pPr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04413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4D941-3DAB-424B-81A6-81552CE08252}" type="slidenum">
              <a:rPr lang="uk-UA" smtClean="0"/>
              <a:pPr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19940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4D941-3DAB-424B-81A6-81552CE08252}" type="slidenum">
              <a:rPr lang="uk-UA" smtClean="0"/>
              <a:pPr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8371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4D941-3DAB-424B-81A6-81552CE08252}" type="slidenum">
              <a:rPr lang="uk-UA" smtClean="0"/>
              <a:pPr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9044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4D941-3DAB-424B-81A6-81552CE08252}" type="slidenum">
              <a:rPr lang="uk-UA" smtClean="0"/>
              <a:pPr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39275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4D941-3DAB-424B-81A6-81552CE08252}" type="slidenum">
              <a:rPr lang="uk-UA" smtClean="0"/>
              <a:pPr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3470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9785" y="1901950"/>
            <a:ext cx="7772400" cy="16227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3887114"/>
            <a:ext cx="6400800" cy="137434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291130"/>
            <a:ext cx="8229600" cy="3918803"/>
          </a:xfrm>
        </p:spPr>
        <p:txBody>
          <a:bodyPr/>
          <a:lstStyle>
            <a:lvl1pPr>
              <a:defRPr sz="2800">
                <a:solidFill>
                  <a:srgbClr val="018ACF"/>
                </a:solidFill>
              </a:defRPr>
            </a:lvl1pPr>
            <a:lvl2pPr>
              <a:defRPr>
                <a:solidFill>
                  <a:srgbClr val="018ACF"/>
                </a:solidFill>
              </a:defRPr>
            </a:lvl2pPr>
            <a:lvl3pPr>
              <a:defRPr>
                <a:solidFill>
                  <a:srgbClr val="018ACF"/>
                </a:solidFill>
              </a:defRPr>
            </a:lvl3pPr>
            <a:lvl4pPr>
              <a:defRPr>
                <a:solidFill>
                  <a:srgbClr val="018ACF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18AC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1" y="1138425"/>
            <a:ext cx="7016195" cy="4275740"/>
          </a:xfrm>
        </p:spPr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27208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18AC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1901950"/>
            <a:ext cx="4040188" cy="3035058"/>
          </a:xfrm>
        </p:spPr>
        <p:txBody>
          <a:bodyPr/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27208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18AC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1901950"/>
            <a:ext cx="4041775" cy="3035058"/>
          </a:xfrm>
        </p:spPr>
        <p:txBody>
          <a:bodyPr/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7225" y="1443835"/>
            <a:ext cx="7772400" cy="1622730"/>
          </a:xfrm>
        </p:spPr>
        <p:txBody>
          <a:bodyPr>
            <a:normAutofit/>
          </a:bodyPr>
          <a:lstStyle/>
          <a:p>
            <a:pPr algn="ctr"/>
            <a:r>
              <a:rPr lang="uk-UA" sz="7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ДПА – ЗНО 2020 </a:t>
            </a:r>
            <a:endParaRPr lang="uk-UA" sz="7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IMG_12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5688" y="3429000"/>
            <a:ext cx="4173937" cy="31304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31632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043257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ДПА в 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ЗНО </a:t>
            </a:r>
            <a:b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шкалою 1-12 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321" y="1264201"/>
            <a:ext cx="1693510" cy="13564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811370"/>
              </p:ext>
            </p:extLst>
          </p:nvPr>
        </p:nvGraphicFramePr>
        <p:xfrm>
          <a:off x="217318" y="2967559"/>
          <a:ext cx="8825939" cy="332405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34419">
                  <a:extLst>
                    <a:ext uri="{9D8B030D-6E8A-4147-A177-3AD203B41FA5}">
                      <a16:colId xmlns:a16="http://schemas.microsoft.com/office/drawing/2014/main" val="2207912417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3932936645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88319773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551890224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59752765"/>
                    </a:ext>
                  </a:extLst>
                </a:gridCol>
              </a:tblGrid>
              <a:tr h="1081102">
                <a:tc rowSpan="2">
                  <a:txBody>
                    <a:bodyPr/>
                    <a:lstStyle/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Кіль-кість учнів</a:t>
                      </a:r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учасників та кількість, які отримали оцінку </a:t>
                      </a:r>
                    </a:p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відповідного рівня</a:t>
                      </a:r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8992928"/>
                  </a:ext>
                </a:extLst>
              </a:tr>
              <a:tr h="90089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початковий (1-3 бали)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(4-6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достатній (7-9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 </a:t>
                      </a:r>
                    </a:p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(10-12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1685975"/>
                  </a:ext>
                </a:extLst>
              </a:tr>
              <a:tr h="1342057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uk-UA" sz="2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  <a:p>
                      <a:pPr algn="ctr" fontAlgn="ctr"/>
                      <a:endParaRPr lang="uk-UA" sz="24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</a:p>
                    <a:p>
                      <a:pPr algn="ctr" fontAlgn="ctr"/>
                      <a:endParaRPr lang="uk-UA" sz="24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uk-UA" sz="24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46,4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uk-UA" sz="24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15733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10831" y="1823493"/>
            <a:ext cx="7132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 мова</a:t>
            </a:r>
            <a:endParaRPr lang="uk-UA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04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043257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ДПА в 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ЗНО </a:t>
            </a:r>
            <a:b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шкалою 1-12 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321" y="1264201"/>
            <a:ext cx="1693510" cy="13564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849704"/>
              </p:ext>
            </p:extLst>
          </p:nvPr>
        </p:nvGraphicFramePr>
        <p:xfrm>
          <a:off x="217318" y="2967559"/>
          <a:ext cx="8825939" cy="332405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34419">
                  <a:extLst>
                    <a:ext uri="{9D8B030D-6E8A-4147-A177-3AD203B41FA5}">
                      <a16:colId xmlns:a16="http://schemas.microsoft.com/office/drawing/2014/main" val="2207912417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3932936645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88319773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551890224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59752765"/>
                    </a:ext>
                  </a:extLst>
                </a:gridCol>
              </a:tblGrid>
              <a:tr h="1081102">
                <a:tc rowSpan="2">
                  <a:txBody>
                    <a:bodyPr/>
                    <a:lstStyle/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Кіль-кість учнів</a:t>
                      </a:r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учасників та кількість, які отримали оцінку </a:t>
                      </a:r>
                    </a:p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відповідного рівня</a:t>
                      </a:r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8992928"/>
                  </a:ext>
                </a:extLst>
              </a:tr>
              <a:tr h="90089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початковий (1-3 бали)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(4-6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достатній (7-9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 </a:t>
                      </a:r>
                    </a:p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(10-12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1685975"/>
                  </a:ext>
                </a:extLst>
              </a:tr>
              <a:tr h="1342057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uk-UA" sz="2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15,8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55,3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28,9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3315733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10831" y="1823493"/>
            <a:ext cx="7132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</a:t>
            </a:r>
            <a:endParaRPr lang="uk-UA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97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86459" y="-52261"/>
            <a:ext cx="8825939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ДПА в 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ЗНО </a:t>
            </a:r>
            <a:b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шкалою 1-12 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321" y="1264201"/>
            <a:ext cx="1693510" cy="13564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034073"/>
              </p:ext>
            </p:extLst>
          </p:nvPr>
        </p:nvGraphicFramePr>
        <p:xfrm>
          <a:off x="217318" y="2967559"/>
          <a:ext cx="8825939" cy="332405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34419">
                  <a:extLst>
                    <a:ext uri="{9D8B030D-6E8A-4147-A177-3AD203B41FA5}">
                      <a16:colId xmlns:a16="http://schemas.microsoft.com/office/drawing/2014/main" val="2207912417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3932936645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88319773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551890224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59752765"/>
                    </a:ext>
                  </a:extLst>
                </a:gridCol>
              </a:tblGrid>
              <a:tr h="1081102">
                <a:tc rowSpan="2">
                  <a:txBody>
                    <a:bodyPr/>
                    <a:lstStyle/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Кіль-кість учнів</a:t>
                      </a:r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учасників та кількість, які отримали оцінку </a:t>
                      </a:r>
                    </a:p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відповідного рівня</a:t>
                      </a:r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8992928"/>
                  </a:ext>
                </a:extLst>
              </a:tr>
              <a:tr h="90089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початковий (1-3 бали)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(4-6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достатній (7-9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 </a:t>
                      </a:r>
                    </a:p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(10-12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1685975"/>
                  </a:ext>
                </a:extLst>
              </a:tr>
              <a:tr h="1342057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uk-UA" sz="2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25,0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55,0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3315733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10831" y="1823493"/>
            <a:ext cx="7132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 України</a:t>
            </a:r>
            <a:endParaRPr lang="uk-UA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933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7318" y="121201"/>
            <a:ext cx="8825939" cy="930633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ДПА в 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ЗНО </a:t>
            </a:r>
            <a:b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шкалою 1-12 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321" y="1264201"/>
            <a:ext cx="1693510" cy="13564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336192"/>
              </p:ext>
            </p:extLst>
          </p:nvPr>
        </p:nvGraphicFramePr>
        <p:xfrm>
          <a:off x="217318" y="2967559"/>
          <a:ext cx="8825939" cy="332405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34419">
                  <a:extLst>
                    <a:ext uri="{9D8B030D-6E8A-4147-A177-3AD203B41FA5}">
                      <a16:colId xmlns:a16="http://schemas.microsoft.com/office/drawing/2014/main" val="2207912417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3932936645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88319773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551890224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59752765"/>
                    </a:ext>
                  </a:extLst>
                </a:gridCol>
              </a:tblGrid>
              <a:tr h="1081102">
                <a:tc rowSpan="2">
                  <a:txBody>
                    <a:bodyPr/>
                    <a:lstStyle/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Кіль-кість учнів</a:t>
                      </a:r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учасників та кількість, які отримали оцінку </a:t>
                      </a:r>
                    </a:p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відповідного рівня</a:t>
                      </a:r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8992928"/>
                  </a:ext>
                </a:extLst>
              </a:tr>
              <a:tr h="90089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початковий (1-3 бали)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(4-6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достатній (7-9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 </a:t>
                      </a:r>
                    </a:p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(10-12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1685975"/>
                  </a:ext>
                </a:extLst>
              </a:tr>
              <a:tr h="1342057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uk-UA" sz="2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54,5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36,4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3315733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10831" y="1823493"/>
            <a:ext cx="7132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Англійська мова</a:t>
            </a:r>
            <a:endParaRPr lang="uk-UA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64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7318" y="34115"/>
            <a:ext cx="8825939" cy="1017719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ДПА в 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ЗНО </a:t>
            </a:r>
            <a:b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шкалою 1-12 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321" y="1264201"/>
            <a:ext cx="1693510" cy="13564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811723"/>
              </p:ext>
            </p:extLst>
          </p:nvPr>
        </p:nvGraphicFramePr>
        <p:xfrm>
          <a:off x="217318" y="2967559"/>
          <a:ext cx="8825939" cy="332405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34419">
                  <a:extLst>
                    <a:ext uri="{9D8B030D-6E8A-4147-A177-3AD203B41FA5}">
                      <a16:colId xmlns:a16="http://schemas.microsoft.com/office/drawing/2014/main" val="2207912417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3932936645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88319773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551890224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59752765"/>
                    </a:ext>
                  </a:extLst>
                </a:gridCol>
              </a:tblGrid>
              <a:tr h="1081102">
                <a:tc rowSpan="2">
                  <a:txBody>
                    <a:bodyPr/>
                    <a:lstStyle/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Кіль-кість учнів</a:t>
                      </a:r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учасників та кількість, які отримали оцінку </a:t>
                      </a:r>
                    </a:p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відповідного рівня</a:t>
                      </a:r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8992928"/>
                  </a:ext>
                </a:extLst>
              </a:tr>
              <a:tr h="90089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початковий (1-3 бали)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(4-6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достатній (7-9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 </a:t>
                      </a:r>
                    </a:p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(10-12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1685975"/>
                  </a:ext>
                </a:extLst>
              </a:tr>
              <a:tr h="1342057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3315733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10831" y="1823493"/>
            <a:ext cx="7132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Німецька мова</a:t>
            </a:r>
            <a:endParaRPr lang="uk-UA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2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7318" y="121201"/>
            <a:ext cx="8825939" cy="930633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ДПА в 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ЗНО </a:t>
            </a:r>
            <a:b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шкалою 1-12 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321" y="1264201"/>
            <a:ext cx="1693510" cy="13564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962131"/>
              </p:ext>
            </p:extLst>
          </p:nvPr>
        </p:nvGraphicFramePr>
        <p:xfrm>
          <a:off x="217318" y="2967559"/>
          <a:ext cx="8825939" cy="332405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34419">
                  <a:extLst>
                    <a:ext uri="{9D8B030D-6E8A-4147-A177-3AD203B41FA5}">
                      <a16:colId xmlns:a16="http://schemas.microsoft.com/office/drawing/2014/main" val="2207912417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3932936645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88319773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551890224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59752765"/>
                    </a:ext>
                  </a:extLst>
                </a:gridCol>
              </a:tblGrid>
              <a:tr h="1081102">
                <a:tc rowSpan="2">
                  <a:txBody>
                    <a:bodyPr/>
                    <a:lstStyle/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Кіль-кість учнів</a:t>
                      </a:r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учасників та кількість, які отримали оцінку </a:t>
                      </a:r>
                    </a:p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відповідного рівня</a:t>
                      </a:r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8992928"/>
                  </a:ext>
                </a:extLst>
              </a:tr>
              <a:tr h="90089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початковий (1-3 бали)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(4-6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достатній (7-9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 </a:t>
                      </a:r>
                    </a:p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(10-12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1685975"/>
                  </a:ext>
                </a:extLst>
              </a:tr>
              <a:tr h="1342057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3315733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10831" y="1823493"/>
            <a:ext cx="7132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Фізика</a:t>
            </a:r>
            <a:endParaRPr lang="uk-UA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60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7318" y="121201"/>
            <a:ext cx="8825939" cy="930633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ДПА в 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ЗНО </a:t>
            </a:r>
            <a:b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шкалою 1-12 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321" y="1264201"/>
            <a:ext cx="1693510" cy="13564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338865"/>
              </p:ext>
            </p:extLst>
          </p:nvPr>
        </p:nvGraphicFramePr>
        <p:xfrm>
          <a:off x="217318" y="2967559"/>
          <a:ext cx="8825939" cy="332405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34419">
                  <a:extLst>
                    <a:ext uri="{9D8B030D-6E8A-4147-A177-3AD203B41FA5}">
                      <a16:colId xmlns:a16="http://schemas.microsoft.com/office/drawing/2014/main" val="2207912417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3932936645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88319773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551890224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59752765"/>
                    </a:ext>
                  </a:extLst>
                </a:gridCol>
              </a:tblGrid>
              <a:tr h="1081102">
                <a:tc rowSpan="2">
                  <a:txBody>
                    <a:bodyPr/>
                    <a:lstStyle/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Кіль-кість учнів</a:t>
                      </a:r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учасників та кількість, які отримали оцінку </a:t>
                      </a:r>
                    </a:p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відповідного рівня</a:t>
                      </a:r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8992928"/>
                  </a:ext>
                </a:extLst>
              </a:tr>
              <a:tr h="90089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початковий (1-3 бали)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(4-6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достатній (7-9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 </a:t>
                      </a:r>
                    </a:p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(10-12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1685975"/>
                  </a:ext>
                </a:extLst>
              </a:tr>
              <a:tr h="1342057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sz="2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25,0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75,0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3315733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10831" y="1823493"/>
            <a:ext cx="7132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Біологія</a:t>
            </a:r>
            <a:endParaRPr lang="uk-UA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90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7317" y="0"/>
            <a:ext cx="8825939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ДПА в 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ЗНО </a:t>
            </a:r>
            <a:b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шкалою 1-12 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321" y="1264201"/>
            <a:ext cx="1693510" cy="13564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487328"/>
              </p:ext>
            </p:extLst>
          </p:nvPr>
        </p:nvGraphicFramePr>
        <p:xfrm>
          <a:off x="217318" y="2967559"/>
          <a:ext cx="8825939" cy="332405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34419">
                  <a:extLst>
                    <a:ext uri="{9D8B030D-6E8A-4147-A177-3AD203B41FA5}">
                      <a16:colId xmlns:a16="http://schemas.microsoft.com/office/drawing/2014/main" val="2207912417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3932936645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88319773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551890224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59752765"/>
                    </a:ext>
                  </a:extLst>
                </a:gridCol>
              </a:tblGrid>
              <a:tr h="1081102">
                <a:tc rowSpan="2">
                  <a:txBody>
                    <a:bodyPr/>
                    <a:lstStyle/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Кіль-кість учнів</a:t>
                      </a:r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учасників та кількість, які отримали оцінку </a:t>
                      </a:r>
                    </a:p>
                    <a:p>
                      <a:pPr algn="ctr"/>
                      <a:r>
                        <a:rPr lang="uk-UA" sz="2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відповідного рівня</a:t>
                      </a:r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8992928"/>
                  </a:ext>
                </a:extLst>
              </a:tr>
              <a:tr h="90089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початковий (1-3 бали)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(4-6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достатній (7-9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 </a:t>
                      </a:r>
                    </a:p>
                    <a:p>
                      <a:pPr algn="ctr"/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(10-12 балів)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1685975"/>
                  </a:ext>
                </a:extLst>
              </a:tr>
              <a:tr h="1342057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2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  <a:p>
                      <a:pPr algn="ctr" fontAlgn="ctr"/>
                      <a:endParaRPr lang="uk-UA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3315733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10831" y="1823493"/>
            <a:ext cx="7132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Географія</a:t>
            </a:r>
            <a:endParaRPr lang="uk-UA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40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1599</TotalTime>
  <Words>384</Words>
  <Application>Microsoft Office PowerPoint</Application>
  <PresentationFormat>Экран (4:3)</PresentationFormat>
  <Paragraphs>201</Paragraphs>
  <Slides>9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ДПА – ЗНО 2020 </vt:lpstr>
      <vt:lpstr>ДПА в формі ЗНО  (результати за шкалою 1-12 балів)</vt:lpstr>
      <vt:lpstr>ДПА в формі ЗНО  (результати за шкалою 1-12 балів)</vt:lpstr>
      <vt:lpstr>ДПА в формі ЗНО  (результати за шкалою 1-12 балів)</vt:lpstr>
      <vt:lpstr>ДПА в формі ЗНО  (результати за шкалою 1-12 балів)</vt:lpstr>
      <vt:lpstr>ДПА в формі ЗНО  (результати за шкалою 1-12 балів)</vt:lpstr>
      <vt:lpstr>ДПА в формі ЗНО  (результати за шкалою 1-12 балів)</vt:lpstr>
      <vt:lpstr>ДПА в формі ЗНО  (результати за шкалою 1-12 балів)</vt:lpstr>
      <vt:lpstr>ДПА в формі ЗНО  (результати за шкалою 1-12 балів)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sulima</cp:lastModifiedBy>
  <cp:revision>52</cp:revision>
  <dcterms:created xsi:type="dcterms:W3CDTF">2013-08-21T19:17:07Z</dcterms:created>
  <dcterms:modified xsi:type="dcterms:W3CDTF">2022-02-10T10:29:34Z</dcterms:modified>
</cp:coreProperties>
</file>